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odec Pro ExtraBold" charset="1" panose="00000700000000000000"/>
      <p:regular r:id="rId12"/>
    </p:embeddedFont>
    <p:embeddedFont>
      <p:font typeface="Codec Pro ExtraBold Bold" charset="1" panose="000009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Open Sauce" charset="1" panose="00000500000000000000"/>
      <p:regular r:id="rId38"/>
    </p:embeddedFont>
    <p:embeddedFont>
      <p:font typeface="Open Sauce Bold" charset="1" panose="00000800000000000000"/>
      <p:regular r:id="rId39"/>
    </p:embeddedFont>
    <p:embeddedFont>
      <p:font typeface="Open Sauce Italics" charset="1" panose="00000500000000000000"/>
      <p:regular r:id="rId40"/>
    </p:embeddedFont>
    <p:embeddedFont>
      <p:font typeface="Open Sauce Bold Italics" charset="1" panose="00000800000000000000"/>
      <p:regular r:id="rId41"/>
    </p:embeddedFont>
    <p:embeddedFont>
      <p:font typeface="Open Sauce Light" charset="1" panose="00000400000000000000"/>
      <p:regular r:id="rId42"/>
    </p:embeddedFont>
    <p:embeddedFont>
      <p:font typeface="Open Sauce Light Italics" charset="1" panose="00000400000000000000"/>
      <p:regular r:id="rId43"/>
    </p:embeddedFont>
    <p:embeddedFont>
      <p:font typeface="Open Sauce Medium" charset="1" panose="00000600000000000000"/>
      <p:regular r:id="rId44"/>
    </p:embeddedFont>
    <p:embeddedFont>
      <p:font typeface="Open Sauce Medium Italics" charset="1" panose="00000600000000000000"/>
      <p:regular r:id="rId45"/>
    </p:embeddedFont>
    <p:embeddedFont>
      <p:font typeface="Open Sauce Semi-Bold" charset="1" panose="00000700000000000000"/>
      <p:regular r:id="rId46"/>
    </p:embeddedFont>
    <p:embeddedFont>
      <p:font typeface="Open Sauce Semi-Bold Italics" charset="1" panose="00000700000000000000"/>
      <p:regular r:id="rId47"/>
    </p:embeddedFont>
    <p:embeddedFont>
      <p:font typeface="Open Sauce Heavy" charset="1" panose="00000A00000000000000"/>
      <p:regular r:id="rId48"/>
    </p:embeddedFont>
    <p:embeddedFont>
      <p:font typeface="Open Sauce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880807" y="2450349"/>
            <a:ext cx="10756200" cy="4755902"/>
          </a:xfrm>
          <a:prstGeom prst="rect">
            <a:avLst/>
          </a:prstGeom>
        </p:spPr>
        <p:txBody>
          <a:bodyPr anchor="t" rtlCol="false" tIns="0" lIns="0" bIns="0" rIns="0">
            <a:spAutoFit/>
          </a:bodyPr>
          <a:lstStyle/>
          <a:p>
            <a:pPr>
              <a:lnSpc>
                <a:spcPts val="11813"/>
              </a:lnSpc>
            </a:pPr>
            <a:r>
              <a:rPr lang="en-US" sz="12306" spc="-1009">
                <a:solidFill>
                  <a:srgbClr val="1C5739"/>
                </a:solidFill>
                <a:latin typeface="Codec Pro ExtraBold"/>
              </a:rPr>
              <a:t>CALL CENTER</a:t>
            </a:r>
            <a:r>
              <a:rPr lang="en-US" sz="12306" spc="-1009">
                <a:solidFill>
                  <a:srgbClr val="1C5739"/>
                </a:solidFill>
                <a:latin typeface="Codec Pro ExtraBold"/>
              </a:rPr>
              <a:t> </a:t>
            </a:r>
          </a:p>
          <a:p>
            <a:pPr>
              <a:lnSpc>
                <a:spcPts val="11813"/>
              </a:lnSpc>
            </a:pPr>
            <a:r>
              <a:rPr lang="en-US" sz="12306" spc="-1009">
                <a:solidFill>
                  <a:srgbClr val="1C5739"/>
                </a:solidFill>
                <a:latin typeface="Codec Pro ExtraBold"/>
              </a:rPr>
              <a:t>Operations</a:t>
            </a:r>
          </a:p>
          <a:p>
            <a:pPr>
              <a:lnSpc>
                <a:spcPts val="11813"/>
              </a:lnSpc>
            </a:pPr>
          </a:p>
        </p:txBody>
      </p:sp>
      <p:sp>
        <p:nvSpPr>
          <p:cNvPr name="Freeform 14" id="14"/>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8119090" y="7560560"/>
            <a:ext cx="2803470" cy="975922"/>
          </a:xfrm>
          <a:prstGeom prst="rect">
            <a:avLst/>
          </a:prstGeom>
        </p:spPr>
        <p:txBody>
          <a:bodyPr anchor="t" rtlCol="false" tIns="0" lIns="0" bIns="0" rIns="0">
            <a:spAutoFit/>
          </a:bodyPr>
          <a:lstStyle/>
          <a:p>
            <a:pPr algn="ctr">
              <a:lnSpc>
                <a:spcPts val="3942"/>
              </a:lnSpc>
            </a:pPr>
            <a:r>
              <a:rPr lang="en-US" sz="2816">
                <a:solidFill>
                  <a:srgbClr val="1C5739"/>
                </a:solidFill>
                <a:latin typeface="Canva Sans Italics"/>
              </a:rPr>
              <a:t>Preet Jain</a:t>
            </a:r>
          </a:p>
          <a:p>
            <a:pPr algn="ctr">
              <a:lnSpc>
                <a:spcPts val="3942"/>
              </a:lnSpc>
            </a:pPr>
            <a:r>
              <a:rPr lang="en-US" sz="2816">
                <a:solidFill>
                  <a:srgbClr val="1C5739"/>
                </a:solidFill>
                <a:latin typeface="Canva Sans Italics"/>
              </a:rPr>
              <a:t>Aakanksha Pote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38100"/>
              <a:ext cx="368852" cy="164676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5213112" y="1355066"/>
            <a:ext cx="5661991" cy="1401272"/>
          </a:xfrm>
          <a:prstGeom prst="rect">
            <a:avLst/>
          </a:prstGeom>
        </p:spPr>
        <p:txBody>
          <a:bodyPr anchor="t" rtlCol="false" tIns="0" lIns="0" bIns="0" rIns="0">
            <a:spAutoFit/>
          </a:bodyPr>
          <a:lstStyle/>
          <a:p>
            <a:pPr>
              <a:lnSpc>
                <a:spcPts val="10858"/>
              </a:lnSpc>
            </a:pPr>
            <a:r>
              <a:rPr lang="en-US" sz="7868" spc="771">
                <a:solidFill>
                  <a:srgbClr val="231F20"/>
                </a:solidFill>
                <a:latin typeface="Poppins 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4044260" y="811706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1" id="21"/>
          <p:cNvSpPr txBox="true"/>
          <p:nvPr/>
        </p:nvSpPr>
        <p:spPr>
          <a:xfrm rot="0">
            <a:off x="5400737"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Ambition Of Problem</a:t>
            </a:r>
          </a:p>
        </p:txBody>
      </p:sp>
      <p:sp>
        <p:nvSpPr>
          <p:cNvPr name="TextBox 22" id="22"/>
          <p:cNvSpPr txBox="true"/>
          <p:nvPr/>
        </p:nvSpPr>
        <p:spPr>
          <a:xfrm rot="0">
            <a:off x="5400737"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Innovation Of Solution</a:t>
            </a:r>
          </a:p>
        </p:txBody>
      </p:sp>
      <p:sp>
        <p:nvSpPr>
          <p:cNvPr name="TextBox 23" id="23"/>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Societal Impact</a:t>
            </a:r>
          </a:p>
        </p:txBody>
      </p:sp>
      <p:sp>
        <p:nvSpPr>
          <p:cNvPr name="TextBox 24" id="24"/>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Creativity / Wow Factor</a:t>
            </a:r>
          </a:p>
        </p:txBody>
      </p:sp>
      <p:sp>
        <p:nvSpPr>
          <p:cNvPr name="TextBox 25" id="25"/>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Achievements</a:t>
            </a:r>
          </a:p>
        </p:txBody>
      </p:sp>
      <p:sp>
        <p:nvSpPr>
          <p:cNvPr name="TextBox 26" id="26"/>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Future Goals</a:t>
            </a:r>
          </a:p>
        </p:txBody>
      </p:sp>
      <p:sp>
        <p:nvSpPr>
          <p:cNvPr name="TextBox 27" id="27"/>
          <p:cNvSpPr txBox="true"/>
          <p:nvPr/>
        </p:nvSpPr>
        <p:spPr>
          <a:xfrm rot="0">
            <a:off x="5400737"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933698" y="814385"/>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395746" y="-5291983"/>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09962" y="595310"/>
            <a:ext cx="5605439" cy="1278255"/>
          </a:xfrm>
          <a:prstGeom prst="rect">
            <a:avLst/>
          </a:prstGeom>
        </p:spPr>
        <p:txBody>
          <a:bodyPr anchor="t" rtlCol="false" tIns="0" lIns="0" bIns="0" rIns="0">
            <a:spAutoFit/>
          </a:bodyPr>
          <a:lstStyle/>
          <a:p>
            <a:pPr algn="l" marL="0" indent="0" lvl="0">
              <a:lnSpc>
                <a:spcPts val="9659"/>
              </a:lnSpc>
              <a:spcBef>
                <a:spcPct val="0"/>
              </a:spcBef>
            </a:pPr>
            <a:r>
              <a:rPr lang="en-US" sz="6999" spc="685">
                <a:solidFill>
                  <a:srgbClr val="FFFFFF"/>
                </a:solidFill>
                <a:latin typeface="Codec Pro ExtraBold"/>
              </a:rPr>
              <a:t>Ambition</a:t>
            </a:r>
          </a:p>
        </p:txBody>
      </p:sp>
      <p:sp>
        <p:nvSpPr>
          <p:cNvPr name="TextBox 11" id="11"/>
          <p:cNvSpPr txBox="true"/>
          <p:nvPr/>
        </p:nvSpPr>
        <p:spPr>
          <a:xfrm rot="0">
            <a:off x="5225857" y="2027706"/>
            <a:ext cx="7836287" cy="7889875"/>
          </a:xfrm>
          <a:prstGeom prst="rect">
            <a:avLst/>
          </a:prstGeom>
        </p:spPr>
        <p:txBody>
          <a:bodyPr anchor="t" rtlCol="false" tIns="0" lIns="0" bIns="0" rIns="0">
            <a:spAutoFit/>
          </a:bodyPr>
          <a:lstStyle/>
          <a:p>
            <a:pPr marL="647697" indent="-323848" lvl="1">
              <a:lnSpc>
                <a:spcPts val="3899"/>
              </a:lnSpc>
              <a:buFont typeface="Arial"/>
              <a:buChar char="•"/>
            </a:pPr>
            <a:r>
              <a:rPr lang="en-US" sz="2999">
                <a:solidFill>
                  <a:srgbClr val="000000"/>
                </a:solidFill>
                <a:latin typeface="Poppins"/>
              </a:rPr>
              <a:t>Our ambition is to transform call centre operations using Speech-to-Text (STT) and Text-to-Speech (TTS) technologies. </a:t>
            </a:r>
          </a:p>
          <a:p>
            <a:pPr marL="647697" indent="-323848" lvl="1">
              <a:lnSpc>
                <a:spcPts val="3899"/>
              </a:lnSpc>
              <a:buFont typeface="Arial"/>
              <a:buChar char="•"/>
            </a:pPr>
            <a:r>
              <a:rPr lang="en-US" sz="2999">
                <a:solidFill>
                  <a:srgbClr val="000000"/>
                </a:solidFill>
                <a:latin typeface="Poppins"/>
              </a:rPr>
              <a:t>We aim to provide 24/7 support with accurate query transcription and prompt, natural-sounding responses. </a:t>
            </a:r>
          </a:p>
          <a:p>
            <a:pPr marL="647697" indent="-323848" lvl="1">
              <a:lnSpc>
                <a:spcPts val="3899"/>
              </a:lnSpc>
              <a:buFont typeface="Arial"/>
              <a:buChar char="•"/>
            </a:pPr>
            <a:r>
              <a:rPr lang="en-US" sz="2999">
                <a:solidFill>
                  <a:srgbClr val="000000"/>
                </a:solidFill>
                <a:latin typeface="Poppins"/>
              </a:rPr>
              <a:t>By integrating these technologies, we optimize workforce management, fostering a culture of excellence and ensuring unparalleled customer service.</a:t>
            </a:r>
          </a:p>
          <a:p>
            <a:pPr>
              <a:lnSpc>
                <a:spcPts val="3249"/>
              </a:lnSpc>
            </a:pPr>
          </a:p>
          <a:p>
            <a:pPr>
              <a:lnSpc>
                <a:spcPts val="3249"/>
              </a:lnSpc>
            </a:pPr>
          </a:p>
          <a:p>
            <a:pPr>
              <a:lnSpc>
                <a:spcPts val="3249"/>
              </a:lnSpc>
            </a:pPr>
          </a:p>
          <a:p>
            <a:pPr>
              <a:lnSpc>
                <a:spcPts val="3249"/>
              </a:lnSpc>
            </a:pPr>
          </a:p>
          <a:p>
            <a:pPr>
              <a:lnSpc>
                <a:spcPts val="324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293800" y="-724865"/>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51245" y="-231981"/>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3290247" y="-3786983"/>
            <a:ext cx="8637895" cy="86378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179277" y="496143"/>
            <a:ext cx="5605439" cy="2057090"/>
          </a:xfrm>
          <a:prstGeom prst="rect">
            <a:avLst/>
          </a:prstGeom>
        </p:spPr>
        <p:txBody>
          <a:bodyPr anchor="t" rtlCol="false" tIns="0" lIns="0" bIns="0" rIns="0">
            <a:spAutoFit/>
          </a:bodyPr>
          <a:lstStyle/>
          <a:p>
            <a:pPr algn="l" marL="0" indent="0" lvl="0">
              <a:lnSpc>
                <a:spcPts val="8068"/>
              </a:lnSpc>
              <a:spcBef>
                <a:spcPct val="0"/>
              </a:spcBef>
            </a:pPr>
            <a:r>
              <a:rPr lang="en-US" sz="5846" spc="572">
                <a:solidFill>
                  <a:srgbClr val="FFFFFF"/>
                </a:solidFill>
                <a:latin typeface="Poppins Bold"/>
              </a:rPr>
              <a:t>Innovation of Solution</a:t>
            </a:r>
          </a:p>
        </p:txBody>
      </p:sp>
      <p:sp>
        <p:nvSpPr>
          <p:cNvPr name="TextBox 10" id="10"/>
          <p:cNvSpPr txBox="true"/>
          <p:nvPr/>
        </p:nvSpPr>
        <p:spPr>
          <a:xfrm rot="0">
            <a:off x="179277" y="2787190"/>
            <a:ext cx="3934942" cy="896656"/>
          </a:xfrm>
          <a:prstGeom prst="rect">
            <a:avLst/>
          </a:prstGeom>
        </p:spPr>
        <p:txBody>
          <a:bodyPr anchor="t" rtlCol="false" tIns="0" lIns="0" bIns="0" rIns="0">
            <a:spAutoFit/>
          </a:bodyPr>
          <a:lstStyle/>
          <a:p>
            <a:pPr algn="l" marL="0" indent="0" lvl="0">
              <a:lnSpc>
                <a:spcPts val="2455"/>
              </a:lnSpc>
              <a:spcBef>
                <a:spcPct val="0"/>
              </a:spcBef>
            </a:pPr>
            <a:r>
              <a:rPr lang="en-US" sz="1779" spc="174">
                <a:solidFill>
                  <a:srgbClr val="FFFFFF"/>
                </a:solidFill>
                <a:latin typeface="Open Sauce"/>
              </a:rPr>
              <a:t>Utilizing integrated cloud APIs for efficient call centre operations.</a:t>
            </a:r>
          </a:p>
        </p:txBody>
      </p:sp>
      <p:sp>
        <p:nvSpPr>
          <p:cNvPr name="TextBox 11" id="11"/>
          <p:cNvSpPr txBox="true"/>
          <p:nvPr/>
        </p:nvSpPr>
        <p:spPr>
          <a:xfrm rot="0">
            <a:off x="4933056" y="2200275"/>
            <a:ext cx="8421889" cy="5838825"/>
          </a:xfrm>
          <a:prstGeom prst="rect">
            <a:avLst/>
          </a:prstGeom>
        </p:spPr>
        <p:txBody>
          <a:bodyPr anchor="t" rtlCol="false" tIns="0" lIns="0" bIns="0" rIns="0">
            <a:spAutoFit/>
          </a:bodyPr>
          <a:lstStyle/>
          <a:p>
            <a:pPr algn="just" marL="647697" indent="-323848" lvl="1">
              <a:lnSpc>
                <a:spcPts val="3899"/>
              </a:lnSpc>
              <a:buFont typeface="Arial"/>
              <a:buChar char="•"/>
            </a:pPr>
            <a:r>
              <a:rPr lang="en-US" sz="2999">
                <a:solidFill>
                  <a:srgbClr val="000000"/>
                </a:solidFill>
                <a:latin typeface="Poppins"/>
              </a:rPr>
              <a:t>Seamless integration of cloud-based Speech-to-Text (STT) and Text-to-Speech (TTS) APIs.</a:t>
            </a:r>
          </a:p>
          <a:p>
            <a:pPr algn="just" marL="647697" indent="-323848" lvl="1">
              <a:lnSpc>
                <a:spcPts val="3899"/>
              </a:lnSpc>
              <a:buFont typeface="Arial"/>
              <a:buChar char="•"/>
            </a:pPr>
            <a:r>
              <a:rPr lang="en-US" sz="2999">
                <a:solidFill>
                  <a:srgbClr val="000000"/>
                </a:solidFill>
                <a:latin typeface="Poppins"/>
              </a:rPr>
              <a:t>Access to reliable and scalable technology without the need for extensive infrastructure investment.</a:t>
            </a:r>
          </a:p>
          <a:p>
            <a:pPr algn="just" marL="647697" indent="-323848" lvl="1">
              <a:lnSpc>
                <a:spcPts val="3899"/>
              </a:lnSpc>
              <a:buFont typeface="Arial"/>
              <a:buChar char="•"/>
            </a:pPr>
            <a:r>
              <a:rPr lang="en-US" sz="2999">
                <a:solidFill>
                  <a:srgbClr val="000000"/>
                </a:solidFill>
                <a:latin typeface="Poppins"/>
              </a:rPr>
              <a:t>Streamlined implementation process with minimal setup time.</a:t>
            </a:r>
          </a:p>
          <a:p>
            <a:pPr algn="just" marL="647697" indent="-323848" lvl="1">
              <a:lnSpc>
                <a:spcPts val="3899"/>
              </a:lnSpc>
              <a:buFont typeface="Arial"/>
              <a:buChar char="•"/>
            </a:pPr>
            <a:r>
              <a:rPr lang="en-US" sz="2999">
                <a:solidFill>
                  <a:srgbClr val="000000"/>
                </a:solidFill>
                <a:latin typeface="Poppins"/>
              </a:rPr>
              <a:t>Real-time data synchronization for accurate query handling.</a:t>
            </a:r>
          </a:p>
          <a:p>
            <a:pPr algn="just" marL="647697" indent="-323848" lvl="1">
              <a:lnSpc>
                <a:spcPts val="3899"/>
              </a:lnSpc>
              <a:buFont typeface="Arial"/>
              <a:buChar char="•"/>
            </a:pPr>
            <a:r>
              <a:rPr lang="en-US" sz="2999">
                <a:solidFill>
                  <a:srgbClr val="000000"/>
                </a:solidFill>
                <a:latin typeface="Poppins"/>
              </a:rPr>
              <a:t>Flexible and customizable solutions adaptable to changing business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06455" y="-685807"/>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3461674" y="355338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669405" y="2425911"/>
            <a:ext cx="13240172" cy="1532743"/>
          </a:xfrm>
          <a:prstGeom prst="rect">
            <a:avLst/>
          </a:prstGeom>
        </p:spPr>
        <p:txBody>
          <a:bodyPr anchor="t" rtlCol="false" tIns="0" lIns="0" bIns="0" rIns="0">
            <a:spAutoFit/>
          </a:bodyPr>
          <a:lstStyle/>
          <a:p>
            <a:pPr>
              <a:lnSpc>
                <a:spcPts val="5628"/>
              </a:lnSpc>
            </a:pPr>
            <a:r>
              <a:rPr lang="en-US" sz="5684" spc="198">
                <a:solidFill>
                  <a:srgbClr val="040506"/>
                </a:solidFill>
                <a:latin typeface="Poppins Bold"/>
              </a:rPr>
              <a:t>Revolutionizing Customer Service Experience</a:t>
            </a:r>
          </a:p>
        </p:txBody>
      </p:sp>
      <p:sp>
        <p:nvSpPr>
          <p:cNvPr name="TextBox 9" id="9"/>
          <p:cNvSpPr txBox="true"/>
          <p:nvPr/>
        </p:nvSpPr>
        <p:spPr>
          <a:xfrm rot="0">
            <a:off x="3669405" y="4149152"/>
            <a:ext cx="13033839" cy="4851971"/>
          </a:xfrm>
          <a:prstGeom prst="rect">
            <a:avLst/>
          </a:prstGeom>
        </p:spPr>
        <p:txBody>
          <a:bodyPr anchor="t" rtlCol="false" tIns="0" lIns="0" bIns="0" rIns="0">
            <a:spAutoFit/>
          </a:bodyPr>
          <a:lstStyle/>
          <a:p>
            <a:pPr marL="662702" indent="-331351" lvl="1">
              <a:lnSpc>
                <a:spcPts val="4235"/>
              </a:lnSpc>
              <a:buFont typeface="Arial"/>
              <a:buChar char="•"/>
            </a:pPr>
            <a:r>
              <a:rPr lang="en-US" sz="3069" spc="300">
                <a:solidFill>
                  <a:srgbClr val="231F20"/>
                </a:solidFill>
                <a:latin typeface="Poppins"/>
              </a:rPr>
              <a:t>Empowering customers with seamless access to support services.</a:t>
            </a:r>
          </a:p>
          <a:p>
            <a:pPr marL="662702" indent="-331351" lvl="1">
              <a:lnSpc>
                <a:spcPts val="4235"/>
              </a:lnSpc>
              <a:buFont typeface="Arial"/>
              <a:buChar char="•"/>
            </a:pPr>
            <a:r>
              <a:rPr lang="en-US" sz="3069" spc="300">
                <a:solidFill>
                  <a:srgbClr val="231F20"/>
                </a:solidFill>
                <a:latin typeface="Poppins"/>
              </a:rPr>
              <a:t>Enhancing inclusivity by providing accessible communication channels.</a:t>
            </a:r>
          </a:p>
          <a:p>
            <a:pPr marL="662702" indent="-331351" lvl="1">
              <a:lnSpc>
                <a:spcPts val="4235"/>
              </a:lnSpc>
              <a:buFont typeface="Arial"/>
              <a:buChar char="•"/>
            </a:pPr>
            <a:r>
              <a:rPr lang="en-US" sz="3069" spc="300">
                <a:solidFill>
                  <a:srgbClr val="231F20"/>
                </a:solidFill>
                <a:latin typeface="Poppins"/>
              </a:rPr>
              <a:t>Improving customer satisfaction through faster query resolution.</a:t>
            </a:r>
          </a:p>
          <a:p>
            <a:pPr marL="662702" indent="-331351" lvl="1">
              <a:lnSpc>
                <a:spcPts val="4235"/>
              </a:lnSpc>
              <a:buFont typeface="Arial"/>
              <a:buChar char="•"/>
            </a:pPr>
            <a:r>
              <a:rPr lang="en-US" sz="3069" spc="300">
                <a:solidFill>
                  <a:srgbClr val="231F20"/>
                </a:solidFill>
                <a:latin typeface="Poppins"/>
              </a:rPr>
              <a:t>Contributing to environmental sustainability by reducing hardware requirements.</a:t>
            </a:r>
          </a:p>
          <a:p>
            <a:pPr>
              <a:lnSpc>
                <a:spcPts val="45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52176" t="0" r="-40197"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274828" y="1248557"/>
            <a:ext cx="8483060" cy="925045"/>
          </a:xfrm>
          <a:prstGeom prst="rect">
            <a:avLst/>
          </a:prstGeom>
        </p:spPr>
        <p:txBody>
          <a:bodyPr anchor="t" rtlCol="false" tIns="0" lIns="0" bIns="0" rIns="0">
            <a:spAutoFit/>
          </a:bodyPr>
          <a:lstStyle/>
          <a:p>
            <a:pPr>
              <a:lnSpc>
                <a:spcPts val="6405"/>
              </a:lnSpc>
            </a:pPr>
            <a:r>
              <a:rPr lang="en-US" sz="6470" spc="226">
                <a:solidFill>
                  <a:srgbClr val="040506"/>
                </a:solidFill>
                <a:latin typeface="Poppins Bold"/>
              </a:rPr>
              <a:t>Wow Factor </a:t>
            </a:r>
          </a:p>
        </p:txBody>
      </p:sp>
      <p:sp>
        <p:nvSpPr>
          <p:cNvPr name="TextBox 6" id="6"/>
          <p:cNvSpPr txBox="true"/>
          <p:nvPr/>
        </p:nvSpPr>
        <p:spPr>
          <a:xfrm rot="0">
            <a:off x="8274828" y="2192505"/>
            <a:ext cx="8483060" cy="6817544"/>
          </a:xfrm>
          <a:prstGeom prst="rect">
            <a:avLst/>
          </a:prstGeom>
        </p:spPr>
        <p:txBody>
          <a:bodyPr anchor="t" rtlCol="false" tIns="0" lIns="0" bIns="0" rIns="0">
            <a:spAutoFit/>
          </a:bodyPr>
          <a:lstStyle/>
          <a:p>
            <a:pPr marL="647700" indent="-323850" lvl="1">
              <a:lnSpc>
                <a:spcPts val="4140"/>
              </a:lnSpc>
              <a:buFont typeface="Arial"/>
              <a:buChar char="•"/>
            </a:pPr>
            <a:r>
              <a:rPr lang="en-US" sz="3000" spc="294">
                <a:solidFill>
                  <a:srgbClr val="231F20"/>
                </a:solidFill>
                <a:latin typeface="Poppins"/>
              </a:rPr>
              <a:t>Dynamic voice interactions through cloud-based TTS technology.</a:t>
            </a:r>
          </a:p>
          <a:p>
            <a:pPr marL="647700" indent="-323850" lvl="1">
              <a:lnSpc>
                <a:spcPts val="4140"/>
              </a:lnSpc>
              <a:buFont typeface="Arial"/>
              <a:buChar char="•"/>
            </a:pPr>
            <a:r>
              <a:rPr lang="en-US" sz="3000" spc="294">
                <a:solidFill>
                  <a:srgbClr val="231F20"/>
                </a:solidFill>
                <a:latin typeface="Poppins"/>
              </a:rPr>
              <a:t>Effortless transition between speech and text channels for user convenience.</a:t>
            </a:r>
          </a:p>
          <a:p>
            <a:pPr marL="647700" indent="-323850" lvl="1">
              <a:lnSpc>
                <a:spcPts val="4140"/>
              </a:lnSpc>
              <a:buFont typeface="Arial"/>
              <a:buChar char="•"/>
            </a:pPr>
            <a:r>
              <a:rPr lang="en-US" sz="3000" spc="294">
                <a:solidFill>
                  <a:srgbClr val="231F20"/>
                </a:solidFill>
                <a:latin typeface="Poppins"/>
              </a:rPr>
              <a:t>Integration with existing call centre systems for enhanced productivity.</a:t>
            </a:r>
          </a:p>
          <a:p>
            <a:pPr marL="647700" indent="-323850" lvl="1">
              <a:lnSpc>
                <a:spcPts val="4140"/>
              </a:lnSpc>
              <a:buFont typeface="Arial"/>
              <a:buChar char="•"/>
            </a:pPr>
            <a:r>
              <a:rPr lang="en-US" sz="3000" spc="294">
                <a:solidFill>
                  <a:srgbClr val="231F20"/>
                </a:solidFill>
                <a:latin typeface="Poppins"/>
              </a:rPr>
              <a:t>Cost-effective solution without compromising on quality or innovation.</a:t>
            </a:r>
          </a:p>
          <a:p>
            <a:pPr>
              <a:lnSpc>
                <a:spcPts val="4194"/>
              </a:lnSpc>
            </a:pPr>
          </a:p>
        </p:txBody>
      </p:sp>
      <p:pic>
        <p:nvPicPr>
          <p:cNvPr name="Picture 7" id="7"/>
          <p:cNvPicPr>
            <a:picLocks noChangeAspect="true"/>
          </p:cNvPicPr>
          <p:nvPr/>
        </p:nvPicPr>
        <p:blipFill>
          <a:blip r:embed="rId7"/>
          <a:stretch>
            <a:fillRect/>
          </a:stretch>
        </p:blipFill>
        <p:spPr>
          <a:xfrm rot="0">
            <a:off x="3691681" y="8647490"/>
            <a:ext cx="5391086" cy="1662801"/>
          </a:xfrm>
          <a:prstGeom prst="rect">
            <a:avLst/>
          </a:prstGeom>
        </p:spPr>
      </p:pic>
      <p:sp>
        <p:nvSpPr>
          <p:cNvPr name="TextBox 8" id="8"/>
          <p:cNvSpPr txBox="true"/>
          <p:nvPr/>
        </p:nvSpPr>
        <p:spPr>
          <a:xfrm rot="0">
            <a:off x="6453342" y="6877264"/>
            <a:ext cx="5463882" cy="487504"/>
          </a:xfrm>
          <a:prstGeom prst="rect">
            <a:avLst/>
          </a:prstGeom>
        </p:spPr>
        <p:txBody>
          <a:bodyPr anchor="t" rtlCol="false" tIns="0" lIns="0" bIns="0" rIns="0">
            <a:spAutoFit/>
          </a:bodyPr>
          <a:lstStyle/>
          <a:p>
            <a:pPr algn="ctr">
              <a:lnSpc>
                <a:spcPts val="3920"/>
              </a:lnSpc>
            </a:pPr>
            <a:r>
              <a:rPr lang="en-US" sz="2841" spc="278">
                <a:solidFill>
                  <a:srgbClr val="FFFFFF"/>
                </a:solidFill>
                <a:latin typeface="Open Sauce"/>
              </a:rPr>
              <a:t>Sales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62642" y="-3904566"/>
            <a:ext cx="8637895" cy="86378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5538788" y="1230187"/>
            <a:ext cx="18043357" cy="4689652"/>
            <a:chOff x="0" y="0"/>
            <a:chExt cx="7374240" cy="1916640"/>
          </a:xfrm>
        </p:grpSpPr>
        <p:sp>
          <p:nvSpPr>
            <p:cNvPr name="Freeform 7" id="7"/>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8" id="8"/>
          <p:cNvGrpSpPr/>
          <p:nvPr/>
        </p:nvGrpSpPr>
        <p:grpSpPr>
          <a:xfrm rot="0">
            <a:off x="4410391" y="6385169"/>
            <a:ext cx="16032673" cy="4165428"/>
            <a:chOff x="0" y="0"/>
            <a:chExt cx="7377120" cy="1916640"/>
          </a:xfrm>
        </p:grpSpPr>
        <p:sp>
          <p:nvSpPr>
            <p:cNvPr name="Freeform 9" id="9"/>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10" id="10"/>
          <p:cNvSpPr txBox="true"/>
          <p:nvPr/>
        </p:nvSpPr>
        <p:spPr>
          <a:xfrm rot="0">
            <a:off x="264962" y="117407"/>
            <a:ext cx="5605439" cy="1975937"/>
          </a:xfrm>
          <a:prstGeom prst="rect">
            <a:avLst/>
          </a:prstGeom>
        </p:spPr>
        <p:txBody>
          <a:bodyPr anchor="t" rtlCol="false" tIns="0" lIns="0" bIns="0" rIns="0">
            <a:spAutoFit/>
          </a:bodyPr>
          <a:lstStyle/>
          <a:p>
            <a:pPr algn="l" marL="0" indent="0" lvl="0">
              <a:lnSpc>
                <a:spcPts val="7792"/>
              </a:lnSpc>
              <a:spcBef>
                <a:spcPct val="0"/>
              </a:spcBef>
            </a:pPr>
            <a:r>
              <a:rPr lang="en-US" sz="5646" spc="553">
                <a:solidFill>
                  <a:srgbClr val="FFFFFF"/>
                </a:solidFill>
                <a:latin typeface="Poppins Bold"/>
              </a:rPr>
              <a:t>Quality of Presentation</a:t>
            </a:r>
          </a:p>
        </p:txBody>
      </p:sp>
      <p:sp>
        <p:nvSpPr>
          <p:cNvPr name="TextBox 11" id="11"/>
          <p:cNvSpPr txBox="true"/>
          <p:nvPr/>
        </p:nvSpPr>
        <p:spPr>
          <a:xfrm rot="0">
            <a:off x="7411682" y="1287511"/>
            <a:ext cx="10876318" cy="4039682"/>
          </a:xfrm>
          <a:prstGeom prst="rect">
            <a:avLst/>
          </a:prstGeom>
        </p:spPr>
        <p:txBody>
          <a:bodyPr anchor="t" rtlCol="false" tIns="0" lIns="0" bIns="0" rIns="0">
            <a:spAutoFit/>
          </a:bodyPr>
          <a:lstStyle/>
          <a:p>
            <a:pPr algn="just">
              <a:lnSpc>
                <a:spcPts val="4002"/>
              </a:lnSpc>
            </a:pPr>
            <a:r>
              <a:rPr lang="en-US" sz="2900" spc="284">
                <a:solidFill>
                  <a:srgbClr val="FFFFFF"/>
                </a:solidFill>
                <a:latin typeface="Poppins"/>
              </a:rPr>
              <a:t>Visual Design:</a:t>
            </a:r>
          </a:p>
          <a:p>
            <a:pPr algn="just" marL="626111" indent="-313055" lvl="1">
              <a:lnSpc>
                <a:spcPts val="4002"/>
              </a:lnSpc>
              <a:buFont typeface="Arial"/>
              <a:buChar char="•"/>
            </a:pPr>
            <a:r>
              <a:rPr lang="en-US" sz="2900" spc="284">
                <a:solidFill>
                  <a:srgbClr val="FFFFFF"/>
                </a:solidFill>
                <a:latin typeface="Poppins"/>
              </a:rPr>
              <a:t>Clear and concise slide layouts with emphasis on key information.</a:t>
            </a:r>
          </a:p>
          <a:p>
            <a:pPr algn="just" marL="626111" indent="-313055" lvl="1">
              <a:lnSpc>
                <a:spcPts val="4002"/>
              </a:lnSpc>
              <a:buFont typeface="Arial"/>
              <a:buChar char="•"/>
            </a:pPr>
            <a:r>
              <a:rPr lang="en-US" sz="2900" spc="284">
                <a:solidFill>
                  <a:srgbClr val="FFFFFF"/>
                </a:solidFill>
                <a:latin typeface="Poppins"/>
              </a:rPr>
              <a:t>Utilization of branding elements to maintain consistency and professionalism.</a:t>
            </a:r>
          </a:p>
          <a:p>
            <a:pPr algn="just" marL="626111" indent="-313055" lvl="1">
              <a:lnSpc>
                <a:spcPts val="4002"/>
              </a:lnSpc>
              <a:spcBef>
                <a:spcPct val="0"/>
              </a:spcBef>
              <a:buFont typeface="Arial"/>
              <a:buChar char="•"/>
            </a:pPr>
            <a:r>
              <a:rPr lang="en-US" sz="2900" spc="284">
                <a:solidFill>
                  <a:srgbClr val="FFFFFF"/>
                </a:solidFill>
                <a:latin typeface="Poppins"/>
              </a:rPr>
              <a:t>Relevant graphics and visuals to enhance understanding of the solution.</a:t>
            </a:r>
          </a:p>
          <a:p>
            <a:pPr algn="just" marL="0" indent="0" lvl="0">
              <a:lnSpc>
                <a:spcPts val="3917"/>
              </a:lnSpc>
              <a:spcBef>
                <a:spcPct val="0"/>
              </a:spcBef>
            </a:pPr>
          </a:p>
        </p:txBody>
      </p:sp>
      <p:sp>
        <p:nvSpPr>
          <p:cNvPr name="TextBox 12" id="12"/>
          <p:cNvSpPr txBox="true"/>
          <p:nvPr/>
        </p:nvSpPr>
        <p:spPr>
          <a:xfrm rot="0">
            <a:off x="324449" y="2572187"/>
            <a:ext cx="4953064" cy="739965"/>
          </a:xfrm>
          <a:prstGeom prst="rect">
            <a:avLst/>
          </a:prstGeom>
        </p:spPr>
        <p:txBody>
          <a:bodyPr anchor="t" rtlCol="false" tIns="0" lIns="0" bIns="0" rIns="0">
            <a:spAutoFit/>
          </a:bodyPr>
          <a:lstStyle/>
          <a:p>
            <a:pPr algn="l" marL="0" indent="0" lvl="0">
              <a:lnSpc>
                <a:spcPts val="3091"/>
              </a:lnSpc>
              <a:spcBef>
                <a:spcPct val="0"/>
              </a:spcBef>
            </a:pPr>
            <a:r>
              <a:rPr lang="en-US" sz="2239" spc="219">
                <a:solidFill>
                  <a:srgbClr val="FFFFFF"/>
                </a:solidFill>
                <a:latin typeface="Open Sauce"/>
              </a:rPr>
              <a:t>Engaging Stakeholders with a Compelling Presentation</a:t>
            </a:r>
          </a:p>
        </p:txBody>
      </p:sp>
      <p:sp>
        <p:nvSpPr>
          <p:cNvPr name="TextBox 13" id="13"/>
          <p:cNvSpPr txBox="true"/>
          <p:nvPr/>
        </p:nvSpPr>
        <p:spPr>
          <a:xfrm rot="0">
            <a:off x="6114347" y="6617060"/>
            <a:ext cx="12173653" cy="2868295"/>
          </a:xfrm>
          <a:prstGeom prst="rect">
            <a:avLst/>
          </a:prstGeom>
        </p:spPr>
        <p:txBody>
          <a:bodyPr anchor="t" rtlCol="false" tIns="0" lIns="0" bIns="0" rIns="0">
            <a:spAutoFit/>
          </a:bodyPr>
          <a:lstStyle/>
          <a:p>
            <a:pPr algn="just">
              <a:lnSpc>
                <a:spcPts val="3770"/>
              </a:lnSpc>
              <a:spcBef>
                <a:spcPct val="0"/>
              </a:spcBef>
            </a:pPr>
            <a:r>
              <a:rPr lang="en-US" sz="2900">
                <a:solidFill>
                  <a:srgbClr val="FFFFFF"/>
                </a:solidFill>
                <a:latin typeface="Poppins"/>
              </a:rPr>
              <a:t>Content Delivery:</a:t>
            </a:r>
          </a:p>
          <a:p>
            <a:pPr algn="just" marL="626111" indent="-313055" lvl="1">
              <a:lnSpc>
                <a:spcPts val="3770"/>
              </a:lnSpc>
              <a:buFont typeface="Arial"/>
              <a:buChar char="•"/>
            </a:pPr>
            <a:r>
              <a:rPr lang="en-US" sz="2900">
                <a:solidFill>
                  <a:srgbClr val="FFFFFF"/>
                </a:solidFill>
                <a:latin typeface="Poppins"/>
              </a:rPr>
              <a:t>Engaging narrative to illustrate the value proposition of integrated cloud APIs.</a:t>
            </a:r>
          </a:p>
          <a:p>
            <a:pPr algn="just" marL="626111" indent="-313055" lvl="1">
              <a:lnSpc>
                <a:spcPts val="3770"/>
              </a:lnSpc>
              <a:buFont typeface="Arial"/>
              <a:buChar char="•"/>
            </a:pPr>
            <a:r>
              <a:rPr lang="en-US" sz="2900">
                <a:solidFill>
                  <a:srgbClr val="FFFFFF"/>
                </a:solidFill>
                <a:latin typeface="Poppins"/>
              </a:rPr>
              <a:t>Concise communication of features and benefits tailored to audience needs.</a:t>
            </a:r>
          </a:p>
          <a:p>
            <a:pPr algn="just" marL="626111" indent="-313055" lvl="1">
              <a:lnSpc>
                <a:spcPts val="3770"/>
              </a:lnSpc>
              <a:buFont typeface="Arial"/>
              <a:buChar char="•"/>
            </a:pPr>
            <a:r>
              <a:rPr lang="en-US" sz="2900">
                <a:solidFill>
                  <a:srgbClr val="FFFFFF"/>
                </a:solidFill>
                <a:latin typeface="Poppins"/>
              </a:rPr>
              <a:t>Opportunities for audience interaction and feedback.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880807" y="1276849"/>
            <a:ext cx="4691097" cy="1274825"/>
          </a:xfrm>
          <a:prstGeom prst="rect">
            <a:avLst/>
          </a:prstGeom>
        </p:spPr>
        <p:txBody>
          <a:bodyPr anchor="t" rtlCol="false" tIns="0" lIns="0" bIns="0" rIns="0">
            <a:spAutoFit/>
          </a:bodyPr>
          <a:lstStyle/>
          <a:p>
            <a:pPr>
              <a:lnSpc>
                <a:spcPts val="5567"/>
              </a:lnSpc>
            </a:pPr>
            <a:r>
              <a:rPr lang="en-US" sz="5799" spc="-475">
                <a:solidFill>
                  <a:srgbClr val="040506"/>
                </a:solidFill>
                <a:latin typeface="Poppins Bold"/>
              </a:rPr>
              <a:t>CONCLUSION</a:t>
            </a:r>
          </a:p>
          <a:p>
            <a:pPr>
              <a:lnSpc>
                <a:spcPts val="3935"/>
              </a:lnSpc>
            </a:pPr>
          </a:p>
        </p:txBody>
      </p:sp>
      <p:sp>
        <p:nvSpPr>
          <p:cNvPr name="Freeform 14" id="14"/>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880807" y="2980690"/>
            <a:ext cx="9267107" cy="4287520"/>
          </a:xfrm>
          <a:prstGeom prst="rect">
            <a:avLst/>
          </a:prstGeom>
        </p:spPr>
        <p:txBody>
          <a:bodyPr anchor="t" rtlCol="false" tIns="0" lIns="0" bIns="0" rIns="0">
            <a:spAutoFit/>
          </a:bodyPr>
          <a:lstStyle/>
          <a:p>
            <a:pPr algn="just">
              <a:lnSpc>
                <a:spcPts val="3769"/>
              </a:lnSpc>
              <a:spcBef>
                <a:spcPct val="0"/>
              </a:spcBef>
            </a:pPr>
            <a:r>
              <a:rPr lang="en-US" sz="2899">
                <a:solidFill>
                  <a:srgbClr val="040506"/>
                </a:solidFill>
                <a:latin typeface="Open Sauce"/>
              </a:rPr>
              <a:t>In conclusion, our ambition to transform call center operations through STT and TTS technologies represents a significant leap forward in customer service. By providing round-the-clock support with accurate and natural responses, we not only enhance efficiency but also elevate the customer experience to new heights. This initiative reflects our commitment to excellence and innovation in customer service.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5400000">
            <a:off x="4906782" y="4699997"/>
            <a:ext cx="4856701" cy="3085579"/>
          </a:xfrm>
          <a:custGeom>
            <a:avLst/>
            <a:gdLst/>
            <a:ahLst/>
            <a:cxnLst/>
            <a:rect r="r" b="b" t="t" l="l"/>
            <a:pathLst>
              <a:path h="3085579" w="4856701">
                <a:moveTo>
                  <a:pt x="0" y="0"/>
                </a:moveTo>
                <a:lnTo>
                  <a:pt x="4856701" y="0"/>
                </a:lnTo>
                <a:lnTo>
                  <a:pt x="4856701" y="3085578"/>
                </a:lnTo>
                <a:lnTo>
                  <a:pt x="0" y="3085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981785" y="3727639"/>
            <a:ext cx="2706695" cy="2696122"/>
            <a:chOff x="0" y="0"/>
            <a:chExt cx="6502400" cy="6477000"/>
          </a:xfrm>
        </p:grpSpPr>
        <p:sp>
          <p:nvSpPr>
            <p:cNvPr name="Freeform 5" id="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6639" r="223" b="-16639"/>
              </a:stretch>
            </a:blipFill>
          </p:spPr>
        </p:sp>
        <p:sp>
          <p:nvSpPr>
            <p:cNvPr name="Freeform 6" id="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Freeform 7" id="7"/>
          <p:cNvSpPr/>
          <p:nvPr/>
        </p:nvSpPr>
        <p:spPr>
          <a:xfrm flipH="false" flipV="false" rot="-5400000">
            <a:off x="9538931" y="4699997"/>
            <a:ext cx="4856701" cy="3085579"/>
          </a:xfrm>
          <a:custGeom>
            <a:avLst/>
            <a:gdLst/>
            <a:ahLst/>
            <a:cxnLst/>
            <a:rect r="r" b="b" t="t" l="l"/>
            <a:pathLst>
              <a:path h="3085579" w="4856701">
                <a:moveTo>
                  <a:pt x="0" y="0"/>
                </a:moveTo>
                <a:lnTo>
                  <a:pt x="4856701" y="0"/>
                </a:lnTo>
                <a:lnTo>
                  <a:pt x="4856701" y="3085578"/>
                </a:lnTo>
                <a:lnTo>
                  <a:pt x="0" y="3085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10613934" y="3814435"/>
            <a:ext cx="2706695" cy="269612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0" y="0"/>
            <a:ext cx="18288000" cy="3086100"/>
            <a:chOff x="0" y="0"/>
            <a:chExt cx="4816593" cy="812800"/>
          </a:xfrm>
        </p:grpSpPr>
        <p:sp>
          <p:nvSpPr>
            <p:cNvPr name="Freeform 12" id="12"/>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13" id="13"/>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2563861"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Manager</a:t>
            </a:r>
          </a:p>
        </p:txBody>
      </p:sp>
      <p:sp>
        <p:nvSpPr>
          <p:cNvPr name="TextBox 15" id="15"/>
          <p:cNvSpPr txBox="true"/>
          <p:nvPr/>
        </p:nvSpPr>
        <p:spPr>
          <a:xfrm rot="0">
            <a:off x="6076812" y="7012241"/>
            <a:ext cx="2516641" cy="409575"/>
          </a:xfrm>
          <a:prstGeom prst="rect">
            <a:avLst/>
          </a:prstGeom>
        </p:spPr>
        <p:txBody>
          <a:bodyPr anchor="t" rtlCol="false" tIns="0" lIns="0" bIns="0" rIns="0">
            <a:spAutoFit/>
          </a:bodyPr>
          <a:lstStyle/>
          <a:p>
            <a:pPr algn="ctr">
              <a:lnSpc>
                <a:spcPts val="3286"/>
              </a:lnSpc>
            </a:pPr>
            <a:r>
              <a:rPr lang="en-US" sz="2738" spc="136">
                <a:solidFill>
                  <a:srgbClr val="FDFBFB"/>
                </a:solidFill>
                <a:latin typeface="Open Sauce"/>
              </a:rPr>
              <a:t>Preet Jain</a:t>
            </a:r>
          </a:p>
        </p:txBody>
      </p:sp>
      <p:sp>
        <p:nvSpPr>
          <p:cNvPr name="TextBox 16" id="16"/>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
        <p:nvSpPr>
          <p:cNvPr name="Freeform 17" id="17"/>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0424492" y="6798246"/>
            <a:ext cx="3085579" cy="1180465"/>
          </a:xfrm>
          <a:prstGeom prst="rect">
            <a:avLst/>
          </a:prstGeom>
        </p:spPr>
        <p:txBody>
          <a:bodyPr anchor="t" rtlCol="false" tIns="0" lIns="0" bIns="0" rIns="0">
            <a:spAutoFit/>
          </a:bodyPr>
          <a:lstStyle/>
          <a:p>
            <a:pPr algn="ctr">
              <a:lnSpc>
                <a:spcPts val="4759"/>
              </a:lnSpc>
            </a:pPr>
            <a:r>
              <a:rPr lang="en-US" sz="3399">
                <a:solidFill>
                  <a:srgbClr val="FFFBFB"/>
                </a:solidFill>
                <a:latin typeface="Canva Sans"/>
              </a:rPr>
              <a:t>Aakanksha Pote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DAF_tTWasi0</dc:identifier>
  <dcterms:modified xsi:type="dcterms:W3CDTF">2011-08-01T06:04:30Z</dcterms:modified>
  <cp:revision>1</cp:revision>
  <dc:title>Call Center Operations </dc:title>
</cp:coreProperties>
</file>